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4"/>
  </p:sldMasterIdLst>
  <p:notesMasterIdLst>
    <p:notesMasterId r:id="rId52"/>
  </p:notesMasterIdLst>
  <p:sldIdLst>
    <p:sldId id="260" r:id="rId5"/>
    <p:sldId id="261" r:id="rId6"/>
    <p:sldId id="265" r:id="rId7"/>
    <p:sldId id="299" r:id="rId8"/>
    <p:sldId id="300" r:id="rId9"/>
    <p:sldId id="301" r:id="rId10"/>
    <p:sldId id="302" r:id="rId11"/>
    <p:sldId id="303" r:id="rId12"/>
    <p:sldId id="304" r:id="rId13"/>
    <p:sldId id="290" r:id="rId14"/>
    <p:sldId id="284" r:id="rId15"/>
    <p:sldId id="280" r:id="rId16"/>
    <p:sldId id="285" r:id="rId17"/>
    <p:sldId id="263" r:id="rId18"/>
    <p:sldId id="305" r:id="rId19"/>
    <p:sldId id="264" r:id="rId20"/>
    <p:sldId id="267" r:id="rId21"/>
    <p:sldId id="286" r:id="rId22"/>
    <p:sldId id="287" r:id="rId23"/>
    <p:sldId id="306" r:id="rId24"/>
    <p:sldId id="291" r:id="rId25"/>
    <p:sldId id="288" r:id="rId26"/>
    <p:sldId id="292" r:id="rId27"/>
    <p:sldId id="281" r:id="rId28"/>
    <p:sldId id="313" r:id="rId29"/>
    <p:sldId id="279" r:id="rId30"/>
    <p:sldId id="312" r:id="rId31"/>
    <p:sldId id="310" r:id="rId32"/>
    <p:sldId id="298" r:id="rId33"/>
    <p:sldId id="307" r:id="rId34"/>
    <p:sldId id="308" r:id="rId35"/>
    <p:sldId id="309" r:id="rId36"/>
    <p:sldId id="296" r:id="rId37"/>
    <p:sldId id="297" r:id="rId38"/>
    <p:sldId id="289" r:id="rId39"/>
    <p:sldId id="294" r:id="rId40"/>
    <p:sldId id="311" r:id="rId41"/>
    <p:sldId id="268" r:id="rId42"/>
    <p:sldId id="269" r:id="rId43"/>
    <p:sldId id="270" r:id="rId44"/>
    <p:sldId id="271" r:id="rId45"/>
    <p:sldId id="272" r:id="rId46"/>
    <p:sldId id="273" r:id="rId47"/>
    <p:sldId id="274" r:id="rId48"/>
    <p:sldId id="275" r:id="rId49"/>
    <p:sldId id="276" r:id="rId50"/>
    <p:sldId id="277" r:id="rId5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00"/>
    <a:srgbClr val="003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BA9398-C461-4E50-844B-3DD54B792C8A}" v="2" dt="2019-12-08T20:22:49.229"/>
    <p1510:client id="{4F86993A-E510-DB88-CFAA-B8FA01C39D7D}" v="1206" dt="2019-12-08T22:36:49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>
        <p:guide orient="horz" pos="624"/>
        <p:guide pos="54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71A243D-D9AA-4C2B-B919-EEC1707849A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1E05682-9998-4A5F-8319-19802C6DBA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C8C40B45-2432-4232-A9DD-2F06986AF92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0031501-C0D5-44FC-AE10-18C6DBCF4A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Mastertextformat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83FA533-6F5C-463A-826B-0BC8FC86F4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168DEBAE-A276-438C-932F-DDE25A4A40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3971D2-8E80-4ECC-8E63-AB0B8A5B0B46}" type="slidenum">
              <a:rPr lang="de-DE" altLang="de-DE"/>
              <a:pPr>
                <a:defRPr/>
              </a:pPr>
              <a:t>‹#›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412376F8-9E47-4F32-A98A-39AB78995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9C3FDB01-18BD-4261-BB03-AD03CA47B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de-DE" altLang="de-DE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288F0E35-FF10-40D2-AEC0-2F34DBCA1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15D0F9-69DC-449E-91A8-56BABBD24A2B}" type="slidenum">
              <a:rPr lang="de-DE" altLang="de-DE" sz="1200"/>
              <a:pPr/>
              <a:t>1</a:t>
            </a:fld>
            <a:endParaRPr lang="de-DE" altLang="de-D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3971D2-8E80-4ECC-8E63-AB0B8A5B0B46}" type="slidenum">
              <a:rPr lang="de-DE" altLang="de-DE" smtClean="0"/>
              <a:pPr>
                <a:defRPr/>
              </a:pPr>
              <a:t>33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98188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CC393ED-9A1C-402A-9D29-6B0FB35C5F0E}" type="slidenum">
              <a:rPr lang="de-DE" altLang="de-DE" smtClean="0"/>
              <a:pPr>
                <a:defRPr/>
              </a:pPr>
              <a:t>39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4684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108C-C844-431C-B12D-D41B6899F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7CA9-EDB8-45F0-B584-9C4EB57A9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593C76A-75E8-467C-AB37-94A9F56A4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2347D2-1389-4FBD-BDB2-6B2245D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D7045F-9287-45A1-A484-CE7AC4FA7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3860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AACC-AFEF-4647-844B-7D110EFE0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9B568-32B8-4EDD-91EF-BA78832B1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19560-CDBB-4972-89DD-634F26C3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D9EE12-0B60-45CB-9A37-AED59D4F3E72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755E4-63B1-4BF4-93F2-8D12F833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FA192-97E2-4C75-BA8E-BB102DC14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7142EA8A-4AAE-4C7C-BF58-7ECD7F517EA3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1731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D8D9B-F548-4DC6-AC99-EDE3E8D594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6A0C2-B38D-4FA9-9347-C24CEF40A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55C1-1F7D-4269-8784-5537C45C6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CEC0C8-EE4D-48C8-9B1D-5763E1E34CF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1E10-443E-4DCF-B07D-284DF1201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E1216-9375-4BD0-B522-DF70E7C7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DDC3EC7-829C-4E04-AA1C-55AAA4C9F8F5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000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9357-A217-4890-81AF-1FD05496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DE75-EBE7-4D13-A7E4-83077688E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370F19A-4692-4755-8D14-56FC3B801290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766EB40-2C4C-44BA-9A77-7B83B28D2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577D3A-64F8-43FA-A44A-5A8AA1C9B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ACB2FF5-50A3-466F-97DE-5053D37E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8414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667F-4B86-4AE5-904B-9DF44B920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545E5-16DB-4796-961C-A6463C3A3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2D99-3331-4B68-81E7-ADE61ACE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F21AB-489E-4286-9E07-607CB376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ED6E3-28C1-4CD1-A047-9481A961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63327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720D-7967-40DD-AB9A-6DE3FB82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A63D2-B55F-4433-A850-9C74DE7CF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8D8B8-797E-4FED-8C7E-C48B0F945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BB9BEFE-96B0-47FB-A804-1B88AA69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48E09CA2-7C3E-4A40-8BC3-BDD6A2D1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9131282-AA72-4123-A1C7-C5FD142D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5253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2F28-B841-42F6-A78F-34A9E99D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476A-A03B-42A7-B8F2-1F02191F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1170-809E-4F1E-9573-074CA4D57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0DF62-D180-490E-B2B4-413F412A8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1DA0A-7CC7-4981-A70A-47DC9EDBF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08B7090-7981-4451-8685-B2965F94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E0DEB6-5815-4A24-B44A-F2C49867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FBC7C06-9677-40BE-ACDA-15B75011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807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AF32-D7BD-43DA-B174-C637E741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CF918B7-31CE-4C57-B457-5512E35B3A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27D808A-64B8-47D8-AD5A-11A2B9F2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8147536-9998-45DB-BAFE-2E643C76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5544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DA33FB9-8622-4E9C-9C64-C096487E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0A6E46F0-FFBC-4DC5-8BDF-ED53A499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532BB02-D607-4EC4-A981-DA13C3E09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38916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C961B-A32B-4FB3-A56E-04EA2D38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3F10-9ED1-484C-944A-68FCDDF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8434E3-CCE2-41F9-AB1A-61161A40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DF2112D-7BDD-4F54-8705-B09AD50750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20363CB-C448-45A4-B65C-C5D8F761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B1E7987-6CE2-4708-857C-6D1A1A12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56233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FE8CA-F2D2-4B7B-AC61-C62595F6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97B0F4-D68D-4012-B5C5-2B612F51D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12B94-0860-4290-BE5B-CA65046AF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6581294-3979-4FB2-8857-BDA2B664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6CADBD2-6961-4FE2-81E3-163691B6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F766465-5F70-4632-AEE3-9A42E60E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6940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4A873-EE03-4634-AAC3-38CB3DD6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C7C30-AE83-406B-A477-299359394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2B96-BE5A-412D-BE7B-D274525E2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2DBC506-E215-44F0-902E-78877C0C565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CC267-916E-4828-AF66-1FDD55C41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6516E-E1FD-442F-B138-7D241BA60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 altLang="de-DE"/>
              <a:t>Seite </a:t>
            </a:r>
            <a:fld id="{D5B8C4A8-8F6D-4926-B00A-0373D478A544}" type="slidenum">
              <a:rPr lang="de-DE" altLang="de-DE" smtClean="0"/>
              <a:pPr>
                <a:defRPr/>
              </a:pPr>
              <a:t>‹#›</a:t>
            </a:fld>
            <a:endParaRPr lang="de-DE" altLang="de-DE"/>
          </a:p>
        </p:txBody>
      </p:sp>
      <p:sp>
        <p:nvSpPr>
          <p:cNvPr id="7" name="Rectangle 34">
            <a:extLst>
              <a:ext uri="{FF2B5EF4-FFF2-40B4-BE49-F238E27FC236}">
                <a16:creationId xmlns:a16="http://schemas.microsoft.com/office/drawing/2014/main" id="{EEE238FE-E0BD-4BA1-BAE8-29449453D6E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678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9689C682-AD22-4556-9A7A-0A68C5BED4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rgbClr val="FF7900">
              <a:alpha val="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C1F95C-9A66-4606-ADB4-49AB702128C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781800"/>
            <a:ext cx="9144000" cy="76200"/>
          </a:xfrm>
          <a:prstGeom prst="rect">
            <a:avLst/>
          </a:prstGeom>
          <a:solidFill>
            <a:srgbClr val="00747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0" name="Line 21">
            <a:extLst>
              <a:ext uri="{FF2B5EF4-FFF2-40B4-BE49-F238E27FC236}">
                <a16:creationId xmlns:a16="http://schemas.microsoft.com/office/drawing/2014/main" id="{7C11FD06-BBEF-479C-846B-180B8CD40B0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31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D9483146-409E-41E0-AF91-CABF087A93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895600"/>
            <a:ext cx="457200" cy="3886200"/>
          </a:xfrm>
          <a:prstGeom prst="rect">
            <a:avLst/>
          </a:prstGeom>
          <a:solidFill>
            <a:srgbClr val="FF79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de-DE" altLang="de-DE"/>
          </a:p>
        </p:txBody>
      </p:sp>
      <p:sp>
        <p:nvSpPr>
          <p:cNvPr id="12" name="Rectangle 28">
            <a:extLst>
              <a:ext uri="{FF2B5EF4-FFF2-40B4-BE49-F238E27FC236}">
                <a16:creationId xmlns:a16="http://schemas.microsoft.com/office/drawing/2014/main" id="{EFF786AB-4B8F-483E-B56A-876D9E44376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" cy="1905000"/>
          </a:xfrm>
          <a:prstGeom prst="rect">
            <a:avLst/>
          </a:prstGeom>
          <a:solidFill>
            <a:srgbClr val="FF7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6E73DFEE-4F7B-469A-B6F0-D8832FCF153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905000"/>
            <a:ext cx="457200" cy="1219200"/>
          </a:xfrm>
          <a:prstGeom prst="rect">
            <a:avLst/>
          </a:prstGeom>
          <a:solidFill>
            <a:srgbClr val="FF79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4" name="Rectangle 30">
            <a:extLst>
              <a:ext uri="{FF2B5EF4-FFF2-40B4-BE49-F238E27FC236}">
                <a16:creationId xmlns:a16="http://schemas.microsoft.com/office/drawing/2014/main" id="{841DF2FE-1F00-4314-AA2B-E3FBF78D59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124200"/>
            <a:ext cx="457200" cy="762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5" name="Rectangle 32">
            <a:extLst>
              <a:ext uri="{FF2B5EF4-FFF2-40B4-BE49-F238E27FC236}">
                <a16:creationId xmlns:a16="http://schemas.microsoft.com/office/drawing/2014/main" id="{41607F5E-B9B8-4774-926A-827D0C011C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867400"/>
            <a:ext cx="457200" cy="914400"/>
          </a:xfrm>
          <a:prstGeom prst="rect">
            <a:avLst/>
          </a:prstGeom>
          <a:solidFill>
            <a:srgbClr val="FF7900">
              <a:alpha val="9882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/>
          </a:p>
        </p:txBody>
      </p:sp>
      <p:sp>
        <p:nvSpPr>
          <p:cNvPr id="16" name="Rectangle 33">
            <a:extLst>
              <a:ext uri="{FF2B5EF4-FFF2-40B4-BE49-F238E27FC236}">
                <a16:creationId xmlns:a16="http://schemas.microsoft.com/office/drawing/2014/main" id="{B3EA78B0-6401-4F8F-A59C-665075196C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5791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7" name="Rectangle 31">
            <a:extLst>
              <a:ext uri="{FF2B5EF4-FFF2-40B4-BE49-F238E27FC236}">
                <a16:creationId xmlns:a16="http://schemas.microsoft.com/office/drawing/2014/main" id="{D6B495EF-AF83-4C70-B97F-DB83A86F08E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57200"/>
            <a:ext cx="457200" cy="76200"/>
          </a:xfrm>
          <a:prstGeom prst="rect">
            <a:avLst/>
          </a:prstGeom>
          <a:solidFill>
            <a:schemeClr val="bg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de-DE" altLang="de-DE">
              <a:solidFill>
                <a:schemeClr val="hlink"/>
              </a:solidFill>
            </a:endParaRPr>
          </a:p>
        </p:txBody>
      </p:sp>
      <p:sp>
        <p:nvSpPr>
          <p:cNvPr id="18" name="Line 35">
            <a:extLst>
              <a:ext uri="{FF2B5EF4-FFF2-40B4-BE49-F238E27FC236}">
                <a16:creationId xmlns:a16="http://schemas.microsoft.com/office/drawing/2014/main" id="{7B3CF50A-EB3F-4C49-AC25-8D19ECE5BC8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5867400"/>
            <a:ext cx="9144000" cy="0"/>
          </a:xfrm>
          <a:prstGeom prst="line">
            <a:avLst/>
          </a:prstGeom>
          <a:noFill/>
          <a:ln w="6350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389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vyatabram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>
            <a:extLst>
              <a:ext uri="{FF2B5EF4-FFF2-40B4-BE49-F238E27FC236}">
                <a16:creationId xmlns:a16="http://schemas.microsoft.com/office/drawing/2014/main" id="{B873E5A0-B35C-42D2-9B06-C4F9092C48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77124" y="29739"/>
            <a:ext cx="7776864" cy="3197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de-DE" sz="4400">
                <a:latin typeface="Arial" panose="020B0604020202020204" pitchFamily="34" charset="0"/>
                <a:cs typeface="Arial" panose="020B0604020202020204" pitchFamily="34" charset="0"/>
              </a:rPr>
              <a:t>Evaluation of Microservice Architecture Designs in an IoT-Context</a:t>
            </a:r>
            <a:endParaRPr lang="de-DE" altLang="de-DE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D865E-4B3A-42F5-801E-804A65E0A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124" y="4581128"/>
            <a:ext cx="7989752" cy="1094377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defRPr/>
            </a:pPr>
            <a:r>
              <a:rPr lang="en-US"/>
              <a:t>Abramov Sviatoslav</a:t>
            </a:r>
            <a:br>
              <a:rPr lang="en-US"/>
            </a:br>
            <a:r>
              <a:rPr lang="en-US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svyatabram@gmail.com</a:t>
            </a:r>
            <a:endParaRPr lang="en-US"/>
          </a:p>
          <a:p>
            <a:pPr algn="l" eaLnBrk="1" hangingPunct="1">
              <a:defRPr/>
            </a:pPr>
            <a:br>
              <a:rPr lang="en-US"/>
            </a:br>
            <a:r>
              <a:rPr lang="en-US"/>
              <a:t>Supervisor: Prof. Dr.-Ing Günter Schäfer</a:t>
            </a:r>
          </a:p>
          <a:p>
            <a:pPr algn="l" eaLnBrk="1" hangingPunct="1">
              <a:defRPr/>
            </a:pPr>
            <a:r>
              <a:rPr lang="en-US"/>
              <a:t>Supervisor: Associate Prof. Dr. Igor </a:t>
            </a:r>
            <a:r>
              <a:rPr lang="en-US" err="1"/>
              <a:t>Anikin</a:t>
            </a:r>
            <a:endParaRPr lang="de-DE"/>
          </a:p>
        </p:txBody>
      </p:sp>
      <p:sp>
        <p:nvSpPr>
          <p:cNvPr id="5125" name="Footer Placeholder 4">
            <a:extLst>
              <a:ext uri="{FF2B5EF4-FFF2-40B4-BE49-F238E27FC236}">
                <a16:creationId xmlns:a16="http://schemas.microsoft.com/office/drawing/2014/main" id="{A046EEF7-E4C6-4103-BD7C-12B892244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5896" y="6356351"/>
            <a:ext cx="226313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5126" name="Slide Number Placeholder 5">
            <a:extLst>
              <a:ext uri="{FF2B5EF4-FFF2-40B4-BE49-F238E27FC236}">
                <a16:creationId xmlns:a16="http://schemas.microsoft.com/office/drawing/2014/main" id="{46DFC3A4-717C-4AE7-A865-D79CEF11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3FABDBEC-20EA-4164-8EEA-6CDB7D8F728B}" type="slidenum">
              <a:rPr lang="de-DE" altLang="de-DE" sz="1000" smtClean="0">
                <a:solidFill>
                  <a:schemeClr val="bg1"/>
                </a:solidFill>
              </a:rPr>
              <a:pPr/>
              <a:t>1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goal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We compared: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Interconnection methods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Database management systems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►"/>
            </a:pPr>
            <a:r>
              <a:rPr lang="en-US" sz="2000"/>
              <a:t> Load balancing strategies</a:t>
            </a:r>
            <a:br>
              <a:rPr lang="en-US"/>
            </a:br>
            <a:endParaRPr lang="en-US"/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73427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E3FA-A974-49EF-83D5-D98AB7F1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have done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59E1-F481-4424-8838-28D8FC968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Analyzed the most demanded technologies in MSA context.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Built the MSA application, satisfying the most common requirements.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Developed a load generation, simulating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Implemented a monitoring 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Processed measurements.</a:t>
            </a:r>
          </a:p>
          <a:p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A231-CCB4-4E37-84F3-7864C830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45B2-EFA6-47F8-9B81-0B55837E3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F15B96-62A3-40FE-9785-D2136CF27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0912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30B37-E917-4A8B-822C-1713F971A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Requirements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53C32-B425-4094-90F8-1BAA767A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2EA89-187F-4FDB-B737-D8E5DF6F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EA127-61F4-40D0-AC57-3045967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68346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CBC5-387D-4A3F-AD7F-4A0B0A6B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 requirements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9E18-5345-464E-B460-DDDCEAEF1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6872"/>
            <a:ext cx="788670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Provide connectivity for IoT devices.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/>
              <a:t>Transform IoT device data model to the system data model.</a:t>
            </a:r>
            <a:endParaRPr lang="de-DE" sz="2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7C7A-5634-46A9-8178-8A906036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797FE-20A5-402B-A63B-FED10EAC4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DBE3EF0-F040-4BA7-B1C9-251D70BE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389261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1225083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17A-9258-40E9-8604-5863D79B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Requirements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ADBA-9AE7-41D6-B8FD-AA8870F66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514475"/>
            <a:ext cx="3868340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Qualitative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3D404-AD29-4FEE-8B30-4A53ECDA4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650" y="2505075"/>
            <a:ext cx="3868340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Testable</a:t>
            </a:r>
          </a:p>
          <a:p>
            <a:pPr>
              <a:lnSpc>
                <a:spcPct val="150000"/>
              </a:lnSpc>
            </a:pPr>
            <a:r>
              <a:rPr lang="en-US" sz="2800"/>
              <a:t>Reproducible</a:t>
            </a:r>
          </a:p>
          <a:p>
            <a:pPr>
              <a:lnSpc>
                <a:spcPct val="150000"/>
              </a:lnSpc>
            </a:pPr>
            <a:r>
              <a:rPr lang="en-US" sz="2800"/>
              <a:t>Deployable</a:t>
            </a:r>
            <a:endParaRPr lang="de-DE" sz="28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14894-005E-449E-9B27-01CA86999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820" y="1532659"/>
            <a:ext cx="3887391" cy="823912"/>
          </a:xfrm>
        </p:spPr>
        <p:txBody>
          <a:bodyPr>
            <a:normAutofit/>
          </a:bodyPr>
          <a:lstStyle/>
          <a:p>
            <a:r>
              <a:rPr lang="en-US" sz="3200" b="0">
                <a:solidFill>
                  <a:srgbClr val="FF0000"/>
                </a:solidFill>
              </a:rPr>
              <a:t>Quantitative</a:t>
            </a:r>
            <a:endParaRPr lang="de-DE" sz="3200" b="0">
              <a:solidFill>
                <a:srgbClr val="FF0000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A4F54-6C41-418E-AFA8-CDD2CCA22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52181" y="2505075"/>
            <a:ext cx="3887391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/>
              <a:t>Response time</a:t>
            </a:r>
          </a:p>
          <a:p>
            <a:pPr>
              <a:lnSpc>
                <a:spcPct val="150000"/>
              </a:lnSpc>
            </a:pPr>
            <a:r>
              <a:rPr lang="en-US" sz="2800"/>
              <a:t>Scalable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2EAC7-0559-4193-ADE6-66022726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499717A0-CA6A-451E-9AE0-AA635E0EE275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D2E986-EE14-414A-98BD-F55522EE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0F3A66D2-84BE-47D1-97F2-AA2381835B94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C67B1B0-B2FC-44E6-B224-93C1F62F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500973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498DF-6188-4441-87B5-7780AA9BF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State of the art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9E4B6-F630-4F79-A7CF-F99087D2F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07BBD-97F3-4257-8595-50C43FEB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CEB2-8D84-43F1-91AD-B73B8477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157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B641-E8BB-41D4-BDD2-13E521558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42" y="1772816"/>
            <a:ext cx="8229048" cy="1959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M. S. Hatem Hamad and R. Abed, “Performance evaluation of restful web services for mobile devices,” </a:t>
            </a:r>
            <a:r>
              <a:rPr lang="en-US" i="1">
                <a:solidFill>
                  <a:srgbClr val="FF0000"/>
                </a:solidFill>
              </a:rPr>
              <a:t>Computer Engineering Department, Islamic University of </a:t>
            </a:r>
            <a:r>
              <a:rPr lang="de-DE" i="1">
                <a:solidFill>
                  <a:srgbClr val="FF0000"/>
                </a:solidFill>
              </a:rPr>
              <a:t>Gaza, Palestine, International </a:t>
            </a:r>
            <a:r>
              <a:rPr lang="de-DE" i="1" err="1">
                <a:solidFill>
                  <a:srgbClr val="FF0000"/>
                </a:solidFill>
              </a:rPr>
              <a:t>Arab</a:t>
            </a:r>
            <a:r>
              <a:rPr lang="de-DE" i="1">
                <a:solidFill>
                  <a:srgbClr val="FF0000"/>
                </a:solidFill>
              </a:rPr>
              <a:t> Journal </a:t>
            </a:r>
            <a:r>
              <a:rPr lang="de-DE" i="1" err="1">
                <a:solidFill>
                  <a:srgbClr val="FF0000"/>
                </a:solidFill>
              </a:rPr>
              <a:t>of</a:t>
            </a:r>
            <a:r>
              <a:rPr lang="de-DE" i="1">
                <a:solidFill>
                  <a:srgbClr val="FF0000"/>
                </a:solidFill>
              </a:rPr>
              <a:t> e-Technology</a:t>
            </a:r>
            <a:r>
              <a:rPr lang="de-DE">
                <a:solidFill>
                  <a:srgbClr val="FF0000"/>
                </a:solidFill>
              </a:rPr>
              <a:t>, 2010.</a:t>
            </a:r>
          </a:p>
          <a:p>
            <a:pPr marL="0" indent="0">
              <a:buNone/>
            </a:pPr>
            <a:endParaRPr lang="de-DE">
              <a:solidFill>
                <a:srgbClr val="FF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FA1-4A05-492D-9533-A2F3622F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847006" cy="365125"/>
          </a:xfrm>
        </p:spPr>
        <p:txBody>
          <a:bodyPr/>
          <a:lstStyle/>
          <a:p>
            <a:pPr>
              <a:defRPr/>
            </a:pPr>
            <a:fld id="{27A28F53-CF9E-48E7-B991-1AA37EB92E07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B33-E4B1-4ABF-85AE-954D3CA5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766391E-7A8A-4CBD-8894-59A4A9DE8ACB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62E026-0645-406C-BF65-0C7FBC395547}"/>
              </a:ext>
            </a:extLst>
          </p:cNvPr>
          <p:cNvSpPr txBox="1"/>
          <p:nvPr/>
        </p:nvSpPr>
        <p:spPr>
          <a:xfrm>
            <a:off x="628650" y="707889"/>
            <a:ext cx="7851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tx2"/>
                </a:solidFill>
                <a:latin typeface="+mj-lt"/>
              </a:rPr>
              <a:t>Basic</a:t>
            </a:r>
            <a:r>
              <a:rPr lang="en-US" sz="3200">
                <a:solidFill>
                  <a:schemeClr val="tx2"/>
                </a:solidFill>
              </a:rPr>
              <a:t> </a:t>
            </a:r>
            <a:r>
              <a:rPr lang="en-US" sz="3200">
                <a:solidFill>
                  <a:schemeClr val="tx2"/>
                </a:solidFill>
                <a:latin typeface="+mj-lt"/>
              </a:rPr>
              <a:t>articles</a:t>
            </a:r>
            <a:endParaRPr lang="de-DE" sz="32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BEFA68-6CFC-4F82-8837-914D8F8A86EC}"/>
              </a:ext>
            </a:extLst>
          </p:cNvPr>
          <p:cNvSpPr txBox="1"/>
          <p:nvPr/>
        </p:nvSpPr>
        <p:spPr>
          <a:xfrm>
            <a:off x="630560" y="3660208"/>
            <a:ext cx="8229048" cy="2035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In the article advantages of RESTful web services before SOAP web services are shown:</a:t>
            </a:r>
          </a:p>
          <a:p>
            <a:pPr>
              <a:lnSpc>
                <a:spcPct val="150000"/>
              </a:lnSpc>
            </a:pPr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message size.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RESTful web services provide less response time.</a:t>
            </a:r>
            <a:endParaRPr lang="de-DE" sz="20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2A7B655-8AD2-4E39-9202-D3A99D68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545532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3101-5AB8-45D3-875D-EFB9C02A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638D-909E-4FE0-A721-31C994B00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1713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0000"/>
                </a:solidFill>
              </a:rPr>
              <a:t>P. J. Amaral M. and C. D., “Performance evaluation of microservices architectures using containers.,” </a:t>
            </a:r>
            <a:r>
              <a:rPr lang="en-US" sz="2400" i="1">
                <a:solidFill>
                  <a:srgbClr val="FF0000"/>
                </a:solidFill>
              </a:rPr>
              <a:t>IEEE 14th International Symposium on Network Computing </a:t>
            </a:r>
            <a:r>
              <a:rPr lang="de-DE" sz="2400" i="1">
                <a:solidFill>
                  <a:srgbClr val="FF0000"/>
                </a:solidFill>
              </a:rPr>
              <a:t>and </a:t>
            </a:r>
            <a:r>
              <a:rPr lang="de-DE" sz="2400" i="1" err="1">
                <a:solidFill>
                  <a:srgbClr val="FF0000"/>
                </a:solidFill>
              </a:rPr>
              <a:t>Applications</a:t>
            </a:r>
            <a:r>
              <a:rPr lang="de-DE" sz="2400">
                <a:solidFill>
                  <a:srgbClr val="FF0000"/>
                </a:solidFill>
              </a:rPr>
              <a:t>, 2015.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29F2-2B27-45AF-B512-CDD19D09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E8D91-4D54-44CE-87D1-1EB2294D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F0098-73C8-43C6-B54F-80145E7CEE03}"/>
              </a:ext>
            </a:extLst>
          </p:cNvPr>
          <p:cNvSpPr txBox="1"/>
          <p:nvPr/>
        </p:nvSpPr>
        <p:spPr>
          <a:xfrm>
            <a:off x="628650" y="3429000"/>
            <a:ext cx="788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shows Server Virtualization provides performance improvement</a:t>
            </a:r>
          </a:p>
          <a:p>
            <a:endParaRPr lang="en-US" sz="20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increases server throughput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/>
              <a:t>SV decreases server latency</a:t>
            </a:r>
          </a:p>
          <a:p>
            <a:endParaRPr lang="de-DE" sz="200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875636E-1013-4EF0-912C-5E86B03DF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556001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7588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BF853D5F-1344-4886-8492-1AAA9181D2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0075" y="404664"/>
            <a:ext cx="7886700" cy="1325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de-DE"/>
              <a:t>Content</a:t>
            </a:r>
            <a:endParaRPr lang="de-DE" alt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9A54-F64C-45D5-9ED9-412FDDDA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21" y="1412776"/>
            <a:ext cx="7886700" cy="435133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Introduction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Requirements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State of the Art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The system overview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Results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Conclusion</a:t>
            </a:r>
          </a:p>
          <a:p>
            <a:pPr eaLnBrk="1" hangingPunct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►"/>
              <a:defRPr/>
            </a:pPr>
            <a:r>
              <a:rPr lang="en-US">
                <a:solidFill>
                  <a:schemeClr val="accent1"/>
                </a:solidFill>
              </a:rPr>
              <a:t>Future Work</a:t>
            </a:r>
            <a:endParaRPr lang="de-DE">
              <a:solidFill>
                <a:schemeClr val="accent1"/>
              </a:solidFill>
            </a:endParaRPr>
          </a:p>
        </p:txBody>
      </p:sp>
      <p:sp>
        <p:nvSpPr>
          <p:cNvPr id="7172" name="Date Placeholder 3">
            <a:extLst>
              <a:ext uri="{FF2B5EF4-FFF2-40B4-BE49-F238E27FC236}">
                <a16:creationId xmlns:a16="http://schemas.microsoft.com/office/drawing/2014/main" id="{A055B7B2-2A72-4C58-84E6-3CE230A22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D5AEF8-6648-4561-9A48-4B69D909CEB0}" type="datetime1">
              <a:rPr lang="de-DE" altLang="de-DE" sz="1000">
                <a:solidFill>
                  <a:schemeClr val="bg1"/>
                </a:solidFill>
              </a:rPr>
              <a:pPr/>
              <a:t>09.12.2019</a:t>
            </a:fld>
            <a:endParaRPr lang="de-DE" altLang="de-DE" sz="1000">
              <a:solidFill>
                <a:schemeClr val="bg1"/>
              </a:solidFill>
            </a:endParaRPr>
          </a:p>
        </p:txBody>
      </p:sp>
      <p:sp>
        <p:nvSpPr>
          <p:cNvPr id="7173" name="Footer Placeholder 4">
            <a:extLst>
              <a:ext uri="{FF2B5EF4-FFF2-40B4-BE49-F238E27FC236}">
                <a16:creationId xmlns:a16="http://schemas.microsoft.com/office/drawing/2014/main" id="{309D5EAD-0F39-4F58-B646-8A96C82D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3928" y="6356351"/>
            <a:ext cx="2191122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www.tu-ilmenau.de</a:t>
            </a:r>
          </a:p>
        </p:txBody>
      </p:sp>
      <p:sp>
        <p:nvSpPr>
          <p:cNvPr id="7174" name="Slide Number Placeholder 5">
            <a:extLst>
              <a:ext uri="{FF2B5EF4-FFF2-40B4-BE49-F238E27FC236}">
                <a16:creationId xmlns:a16="http://schemas.microsoft.com/office/drawing/2014/main" id="{3F6FD015-235F-460B-A0E2-150D549C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de-DE" altLang="de-DE" sz="1000">
                <a:solidFill>
                  <a:schemeClr val="bg1"/>
                </a:solidFill>
              </a:rPr>
              <a:t>Seite </a:t>
            </a:r>
            <a:fld id="{BDF2BA62-B6E2-4AED-B55A-BECDDF988AE6}" type="slidenum">
              <a:rPr lang="de-DE" altLang="de-DE" sz="1000" smtClean="0">
                <a:solidFill>
                  <a:schemeClr val="bg1"/>
                </a:solidFill>
              </a:rPr>
              <a:pPr/>
              <a:t>2</a:t>
            </a:fld>
            <a:endParaRPr lang="de-DE" altLang="de-DE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6DD9-A51A-4D51-9838-2D572BAC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chemeClr val="tx2"/>
                </a:solidFill>
              </a:rPr>
              <a:t>Basic articles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889E-B35F-464A-A104-FE7710CF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6952"/>
            <a:ext cx="78867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J. F. </a:t>
            </a:r>
            <a:r>
              <a:rPr lang="en-US" err="1">
                <a:solidFill>
                  <a:srgbClr val="FF0000"/>
                </a:solidFill>
              </a:rPr>
              <a:t>Kunhua</a:t>
            </a:r>
            <a:r>
              <a:rPr lang="en-US">
                <a:solidFill>
                  <a:srgbClr val="FF0000"/>
                </a:solidFill>
              </a:rPr>
              <a:t> Zhu and Y. Li, </a:t>
            </a:r>
            <a:r>
              <a:rPr lang="en-US" i="1">
                <a:solidFill>
                  <a:srgbClr val="FF0000"/>
                </a:solidFill>
              </a:rPr>
              <a:t>Research the performance testing and performance improvement strategy in web application”, 2nd international Conference on Education </a:t>
            </a:r>
            <a:r>
              <a:rPr lang="de-DE" i="1">
                <a:solidFill>
                  <a:srgbClr val="FF0000"/>
                </a:solidFill>
              </a:rPr>
              <a:t>Technology and Computer. </a:t>
            </a:r>
            <a:r>
              <a:rPr lang="de-DE">
                <a:solidFill>
                  <a:srgbClr val="FF0000"/>
                </a:solidFill>
              </a:rPr>
              <a:t>2010.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5A91-4ECE-4E41-A2B8-20FA0A0F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4BFC-B8EC-44B2-AB22-E2D0682C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89856-6F51-4AC6-84CE-56D9E940CDB3}"/>
              </a:ext>
            </a:extLst>
          </p:cNvPr>
          <p:cNvSpPr txBox="1"/>
          <p:nvPr/>
        </p:nvSpPr>
        <p:spPr>
          <a:xfrm>
            <a:off x="640879" y="3168110"/>
            <a:ext cx="78867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article provides a survey about overall MSA based application testing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Functional and load testing of web MSA based web applications basis.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Prediction of an application response time changing with an increasing user load.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User load impact on application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/>
              <a:t>Possible bottlenecks caused by system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2EA4353-252B-4108-92EB-0FAFB86E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04085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4C4-C504-4F12-B353-0EFE46A57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 answered questions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4366-D7FC-47A8-8C75-D0002BD2A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design chooses we have to made to build MSA system in an IoT-device context?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Which interconnection method fits a certain service functionality better?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/>
              <a:t>How to use load balancing according to services functionality?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4571-59E8-4042-98B7-2D4BCB85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72F40-DAEB-431B-8E5F-06431DE1F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308D2-3B26-49C9-9F89-CC47AB47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723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48F87-25CE-423B-B977-8CB0FBE9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system overview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90CC4-73A1-4EF6-B961-CDA53FB2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A6FA-EEEC-4F9A-BAD3-B1666189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2DE3-32FB-489C-8289-8AD83E24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42629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53DF7-C800-4824-8FC1-EBA6BDB4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4338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247FA-21D7-4CFA-B900-F171DA00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MS system must provide connectivity, session management, and data model transformation.</a:t>
            </a:r>
            <a:endParaRPr lang="en-US" sz="1800">
              <a:cs typeface="Arial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Response time is assessment criteria. 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The server virtualization and imaging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/>
              <a:t>Load generator simulates a given amount of IoT devices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EAEE6-E83F-42D9-9C3E-0D1A0B995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87E96-C740-4278-9ECA-F74A68CAA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C80BD-8952-40EB-975E-23043155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8498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24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6BD47F-6912-4B90-9C6F-298BEE47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32656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1A26A6-ABC5-4477-BF90-0F6C13325389}"/>
              </a:ext>
            </a:extLst>
          </p:cNvPr>
          <p:cNvSpPr txBox="1"/>
          <p:nvPr/>
        </p:nvSpPr>
        <p:spPr>
          <a:xfrm>
            <a:off x="3203848" y="5986946"/>
            <a:ext cx="2305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The system components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E08D3D3-E8BB-4BBB-BCF3-9842421A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B4C863-D120-4834-AB33-23C206BD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11" y="1527813"/>
            <a:ext cx="6394575" cy="4351338"/>
          </a:xfrm>
        </p:spPr>
      </p:pic>
    </p:spTree>
    <p:extLst>
      <p:ext uri="{BB962C8B-B14F-4D97-AF65-F5344CB8AC3E}">
        <p14:creationId xmlns:p14="http://schemas.microsoft.com/office/powerpoint/2010/main" val="2880145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CEF31-571F-4913-81FE-21B32A40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F7B4D-4968-4177-8819-B4FF1656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25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6BD47F-6912-4B90-9C6F-298BEE473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32656"/>
            <a:ext cx="7886700" cy="1325563"/>
          </a:xfrm>
        </p:spPr>
        <p:txBody>
          <a:bodyPr/>
          <a:lstStyle/>
          <a:p>
            <a:r>
              <a:rPr lang="en-US"/>
              <a:t>The system developing</a:t>
            </a:r>
            <a:endParaRPr lang="de-D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1A26A6-ABC5-4477-BF90-0F6C13325389}"/>
              </a:ext>
            </a:extLst>
          </p:cNvPr>
          <p:cNvSpPr txBox="1"/>
          <p:nvPr/>
        </p:nvSpPr>
        <p:spPr>
          <a:xfrm>
            <a:off x="1533330" y="4458840"/>
            <a:ext cx="2305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The system components diagram.</a:t>
            </a:r>
            <a:endParaRPr lang="de-DE" sz="1100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E08D3D3-E8BB-4BBB-BCF3-9842421AD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B4C863-D120-4834-AB33-23C206BD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1527813"/>
            <a:ext cx="4307335" cy="293102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9C9832-D57F-48D4-B875-4A18476F5889}"/>
              </a:ext>
            </a:extLst>
          </p:cNvPr>
          <p:cNvSpPr txBox="1"/>
          <p:nvPr/>
        </p:nvSpPr>
        <p:spPr>
          <a:xfrm>
            <a:off x="4935984" y="1465859"/>
            <a:ext cx="406597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service types: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Edge service – </a:t>
            </a:r>
            <a:r>
              <a:rPr lang="en-US" i="1" dirty="0" err="1"/>
              <a:t>CoAP</a:t>
            </a:r>
            <a:r>
              <a:rPr lang="en-US" i="1" dirty="0"/>
              <a:t> service </a:t>
            </a:r>
            <a:r>
              <a:rPr lang="en-US" dirty="0"/>
              <a:t>provides connectivity for IoT devices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transformation service – </a:t>
            </a:r>
            <a:r>
              <a:rPr lang="en-US" i="1" dirty="0"/>
              <a:t>Adapter service </a:t>
            </a:r>
            <a:r>
              <a:rPr lang="en-US" dirty="0"/>
              <a:t>generates the system data models for further their processing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Persistence services – </a:t>
            </a:r>
            <a:r>
              <a:rPr lang="en-US" i="1" dirty="0"/>
              <a:t>Registration</a:t>
            </a:r>
            <a:r>
              <a:rPr lang="en-US" dirty="0"/>
              <a:t> and </a:t>
            </a:r>
            <a:r>
              <a:rPr lang="en-US" i="1" dirty="0"/>
              <a:t>Alive</a:t>
            </a:r>
            <a:r>
              <a:rPr lang="en-US" dirty="0"/>
              <a:t> </a:t>
            </a:r>
            <a:r>
              <a:rPr lang="en-US" i="1" dirty="0"/>
              <a:t>devices</a:t>
            </a:r>
            <a:r>
              <a:rPr lang="en-US" dirty="0"/>
              <a:t> </a:t>
            </a:r>
            <a:r>
              <a:rPr lang="en-US" i="1" dirty="0"/>
              <a:t>persistence</a:t>
            </a:r>
            <a:r>
              <a:rPr lang="en-US" dirty="0"/>
              <a:t> service ensure system object storing.</a:t>
            </a:r>
          </a:p>
        </p:txBody>
      </p:sp>
    </p:spTree>
    <p:extLst>
      <p:ext uri="{BB962C8B-B14F-4D97-AF65-F5344CB8AC3E}">
        <p14:creationId xmlns:p14="http://schemas.microsoft.com/office/powerpoint/2010/main" val="26115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7" y="568648"/>
            <a:ext cx="7674185" cy="975643"/>
          </a:xfrm>
        </p:spPr>
        <p:txBody>
          <a:bodyPr>
            <a:normAutofit/>
          </a:bodyPr>
          <a:lstStyle/>
          <a:p>
            <a:r>
              <a:rPr lang="en-US" sz="3200"/>
              <a:t>Load generation</a:t>
            </a:r>
            <a:endParaRPr lang="de-DE" sz="320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650" y="1544291"/>
            <a:ext cx="5104803" cy="30628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26</a:t>
            </a:fld>
            <a:endParaRPr lang="de-DE" alt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7FC1-B4F7-4112-AB71-B21C1A9A4851}"/>
              </a:ext>
            </a:extLst>
          </p:cNvPr>
          <p:cNvSpPr txBox="1"/>
          <p:nvPr/>
        </p:nvSpPr>
        <p:spPr>
          <a:xfrm>
            <a:off x="5758630" y="1517234"/>
            <a:ext cx="33853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each of the interconnection type we generated load of approximately 50% system maximal throughput.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HTTP(sync) – 10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HTTP(async) – 90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gRPC – 170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RabbitMQ – 290 devices.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E627F-BC59-4594-8E1D-F9C9EFAA41D3}"/>
              </a:ext>
            </a:extLst>
          </p:cNvPr>
          <p:cNvSpPr txBox="1"/>
          <p:nvPr/>
        </p:nvSpPr>
        <p:spPr>
          <a:xfrm>
            <a:off x="1808103" y="4700947"/>
            <a:ext cx="2441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Load generation sequence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CC2672-01DA-4B69-86C4-6B453A62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85278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D218-7064-4375-BE98-00D93896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827" y="568648"/>
            <a:ext cx="7674185" cy="975643"/>
          </a:xfrm>
        </p:spPr>
        <p:txBody>
          <a:bodyPr>
            <a:normAutofit/>
          </a:bodyPr>
          <a:lstStyle/>
          <a:p>
            <a:r>
              <a:rPr lang="en-US" sz="3200"/>
              <a:t>Load generation</a:t>
            </a:r>
            <a:endParaRPr lang="de-DE" sz="320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139F7-5F86-4CDC-B0C3-521AB2CB5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650" y="1544291"/>
            <a:ext cx="5104803" cy="30628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77C36-5FCE-4332-879B-1E7F8AA6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171FF-16B7-46B8-AAB8-6D7B345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27</a:t>
            </a:fld>
            <a:endParaRPr lang="de-DE" altLang="de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7FC1-B4F7-4112-AB71-B21C1A9A4851}"/>
              </a:ext>
            </a:extLst>
          </p:cNvPr>
          <p:cNvSpPr txBox="1"/>
          <p:nvPr/>
        </p:nvSpPr>
        <p:spPr>
          <a:xfrm>
            <a:off x="5758630" y="1517234"/>
            <a:ext cx="33853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each of the interconnection type we generated load of approximately 50% system maximal throughput.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HTTP(sync) – 10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HTTP(async) – 90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gRPC – 170 devices.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RabbitMQ – 290 devices.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E627F-BC59-4594-8E1D-F9C9EFAA41D3}"/>
              </a:ext>
            </a:extLst>
          </p:cNvPr>
          <p:cNvSpPr txBox="1"/>
          <p:nvPr/>
        </p:nvSpPr>
        <p:spPr>
          <a:xfrm>
            <a:off x="1808103" y="4700947"/>
            <a:ext cx="2441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Load generation sequence diagram.</a:t>
            </a:r>
            <a:endParaRPr lang="de-DE" sz="110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CC2672-01DA-4B69-86C4-6B453A62B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726FB8-0648-4413-A71A-BDF93D6F40A2}"/>
              </a:ext>
            </a:extLst>
          </p:cNvPr>
          <p:cNvSpPr txBox="1"/>
          <p:nvPr/>
        </p:nvSpPr>
        <p:spPr>
          <a:xfrm>
            <a:off x="653827" y="5354634"/>
            <a:ext cx="7015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repeat every test run 30 times to ensure more accurate results.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0838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DFDB6-5D3D-4161-B6F1-5176279FA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Silmulated IoT device</a:t>
            </a:r>
            <a:endParaRPr lang="en-GB"/>
          </a:p>
        </p:txBody>
      </p:sp>
      <p:pic>
        <p:nvPicPr>
          <p:cNvPr id="9" name="Picture 9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1257A82-0411-44A8-9B63-7FDE9B71A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546" y="1765011"/>
            <a:ext cx="5256546" cy="35287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C6697-464C-4C46-8C2B-23321E48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8A37-11B4-411D-91EE-B585EDB9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7AAF6-DE8C-476B-96FA-855DFF6F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28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59A081-8C60-4D7D-902D-FD4571962859}"/>
              </a:ext>
            </a:extLst>
          </p:cNvPr>
          <p:cNvSpPr txBox="1"/>
          <p:nvPr/>
        </p:nvSpPr>
        <p:spPr>
          <a:xfrm>
            <a:off x="5997286" y="1762991"/>
            <a:ext cx="293369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Requests:</a:t>
            </a:r>
            <a:br>
              <a:rPr lang="en-GB" dirty="0"/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POST – to save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PUT – to update information about IoT device on the given host</a:t>
            </a:r>
            <a:br>
              <a:rPr lang="en-GB" dirty="0">
                <a:cs typeface="Arial"/>
              </a:rPr>
            </a:br>
            <a:endParaRPr lang="en-GB" dirty="0"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en-GB">
                <a:cs typeface="Arial"/>
              </a:rPr>
              <a:t>DELETE – to delete information about IoT device on the given host</a:t>
            </a:r>
            <a:endParaRPr lang="en-GB" dirty="0"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E0C417-EAC9-488A-B105-D74684414A2F}"/>
              </a:ext>
            </a:extLst>
          </p:cNvPr>
          <p:cNvSpPr txBox="1"/>
          <p:nvPr/>
        </p:nvSpPr>
        <p:spPr>
          <a:xfrm>
            <a:off x="2087707" y="536084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>
                <a:cs typeface="Arial"/>
              </a:rPr>
              <a:t>Simulated IoT device lifecycle SD.</a:t>
            </a:r>
          </a:p>
        </p:txBody>
      </p:sp>
    </p:spTree>
    <p:extLst>
      <p:ext uri="{BB962C8B-B14F-4D97-AF65-F5344CB8AC3E}">
        <p14:creationId xmlns:p14="http://schemas.microsoft.com/office/powerpoint/2010/main" val="26153506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7A783-248F-43BE-B8E6-CC8B3D22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Registration data model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791B0-6CEE-4C35-87C2-0D8A8366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891" y="1690689"/>
            <a:ext cx="2938699" cy="4075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Simple session management</a:t>
            </a:r>
            <a:endParaRPr lang="en-US" sz="1800">
              <a:cs typeface="Arial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/>
              <a:t>Contains a device description</a:t>
            </a:r>
            <a:endParaRPr lang="en-US" sz="18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F4F35-8C9D-4AD5-ADFA-2F8D00680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B9F5D-8DD2-448C-94C4-86332BC0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29</a:t>
            </a:fld>
            <a:endParaRPr lang="de-DE" altLang="de-DE"/>
          </a:p>
        </p:txBody>
      </p:sp>
      <p:pic>
        <p:nvPicPr>
          <p:cNvPr id="7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CA8EF724-1D92-432A-ACC4-7B5B588C1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5576650" cy="4075883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F8DD43-D180-4595-A213-26A4AEB8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FE90B7-601C-4761-A87E-BD0AE1D024D1}"/>
              </a:ext>
            </a:extLst>
          </p:cNvPr>
          <p:cNvSpPr txBox="1"/>
          <p:nvPr/>
        </p:nvSpPr>
        <p:spPr>
          <a:xfrm>
            <a:off x="2135332" y="5832764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data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840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00BA-CEC4-41FE-B2D9-FBB1D391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Introduction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DB4F-A753-4486-B6A8-D2F40D19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F7BC8-3C96-42E9-9D93-E068A91B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71586-D878-489F-9D07-09B3AE34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16869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71DDD-C691-4FFE-B786-37B4ECE5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Registration persistence service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B78E6-324D-41A6-ADB9-655FAC948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0687C-F6B4-4999-81A0-AE1DDCF6F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329C7-8FDB-4A72-AF1A-AFD740153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30</a:t>
            </a:fld>
            <a:endParaRPr lang="de-DE" altLang="de-D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D307D6-75FD-4D78-AF01-7835CF2C1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2613314" cy="27147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 dirty="0">
                <a:cs typeface="Arial"/>
              </a:rPr>
              <a:t>Processes device registration in the system.</a:t>
            </a:r>
            <a:endParaRPr lang="en-US" sz="1800" dirty="0">
              <a:cs typeface="Arial" panose="020B0604020202020204"/>
            </a:endParaRPr>
          </a:p>
          <a:p>
            <a:pPr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GB" sz="1800" dirty="0">
                <a:cs typeface="Arial"/>
              </a:rPr>
              <a:t>Persists information about connected devices to the system.</a:t>
            </a:r>
          </a:p>
          <a:p>
            <a:pPr>
              <a:lnSpc>
                <a:spcPct val="100000"/>
              </a:lnSpc>
            </a:pPr>
            <a:endParaRPr lang="en-GB" dirty="0">
              <a:cs typeface="Arial"/>
            </a:endParaRPr>
          </a:p>
        </p:txBody>
      </p:sp>
      <p:pic>
        <p:nvPicPr>
          <p:cNvPr id="12" name="Picture 7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D34DB80A-FD5A-4936-9A61-E4A815AC6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517" y="1487921"/>
            <a:ext cx="5982376" cy="41348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B1CAC2-D6BD-457D-B5E6-0756C0379CB3}"/>
              </a:ext>
            </a:extLst>
          </p:cNvPr>
          <p:cNvSpPr txBox="1"/>
          <p:nvPr/>
        </p:nvSpPr>
        <p:spPr>
          <a:xfrm>
            <a:off x="4681105" y="5616286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Registration sequence diagram.</a:t>
            </a:r>
            <a:endParaRPr lang="en-GB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03059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E5C9-671E-4070-B6EF-E002DE5B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27464-C6F0-4E87-96C1-68FB411F6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8536" y="1747692"/>
            <a:ext cx="450965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GB" sz="1800">
                <a:cs typeface="Arial"/>
              </a:rPr>
              <a:t>Contains information about IoT devices current activity.</a:t>
            </a:r>
            <a:endParaRPr lang="en-US" sz="1800">
              <a:cs typeface="Arial"/>
            </a:endParaRPr>
          </a:p>
          <a:p>
            <a:endParaRPr lang="en-GB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000A7-93D7-4149-8E32-87761020C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3F7FA-28D8-4938-A895-B18582DDD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58708-0B15-4B77-8BF0-AD8F665D6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31</a:t>
            </a:fld>
            <a:endParaRPr lang="de-DE" altLang="de-DE"/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581934D-1F73-4E75-B2A2-815D8FB19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09" y="1748432"/>
            <a:ext cx="3254086" cy="34737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B74315-C110-4882-8CAE-2057DD5B53E7}"/>
              </a:ext>
            </a:extLst>
          </p:cNvPr>
          <p:cNvSpPr txBox="1"/>
          <p:nvPr/>
        </p:nvSpPr>
        <p:spPr>
          <a:xfrm>
            <a:off x="1399310" y="5278581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 model diagram.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73526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11D80-BEBE-4021-AB1D-29888135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Arial"/>
              </a:rPr>
              <a:t>Alive devices service</a:t>
            </a:r>
            <a:endParaRPr lang="en-GB"/>
          </a:p>
        </p:txBody>
      </p:sp>
      <p:pic>
        <p:nvPicPr>
          <p:cNvPr id="7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A34FA16-BD88-4F1E-9162-B24C410B8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378" y="1687080"/>
            <a:ext cx="5939109" cy="368458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83C25-4803-48FA-82E8-724F5AE9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5EE4A-D660-4C8A-AE8A-AA0C725A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2CF3B-9D00-4307-93BF-E06FB472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32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376CAD-1036-4DAC-819E-AF7F3147CB2F}"/>
              </a:ext>
            </a:extLst>
          </p:cNvPr>
          <p:cNvSpPr txBox="1"/>
          <p:nvPr/>
        </p:nvSpPr>
        <p:spPr>
          <a:xfrm>
            <a:off x="524741" y="1858241"/>
            <a:ext cx="27258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en-GB" dirty="0">
                <a:cs typeface="Arial"/>
              </a:rPr>
              <a:t>Ensure alive device entity management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A50D39-AB1D-4469-A908-281FF95A4139}"/>
              </a:ext>
            </a:extLst>
          </p:cNvPr>
          <p:cNvSpPr txBox="1"/>
          <p:nvPr/>
        </p:nvSpPr>
        <p:spPr>
          <a:xfrm>
            <a:off x="5538354" y="5365173"/>
            <a:ext cx="274319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/>
              <a:t>Alive devices service SD.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08071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1513-13AC-49EF-AA80-BEAC2803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Client-side LB</a:t>
            </a:r>
            <a:endParaRPr lang="de-DE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4291874-8A10-4EB2-AB78-42DE596E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43772" y="1556791"/>
            <a:ext cx="3744416" cy="374441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CFF03-C391-473C-975C-14ECDD36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1016-5F8C-4549-8D97-BF55FA7E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F60C0-DDFF-4729-A121-964DAD4AC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33</a:t>
            </a:fld>
            <a:endParaRPr lang="de-DE" alt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6471EC-CAF0-4EDC-BBA4-E2753AE591A6}"/>
              </a:ext>
            </a:extLst>
          </p:cNvPr>
          <p:cNvSpPr txBox="1"/>
          <p:nvPr/>
        </p:nvSpPr>
        <p:spPr>
          <a:xfrm>
            <a:off x="656506" y="2369735"/>
            <a:ext cx="3555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Each service knows about other service instances.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Every service instance has to connect to service discovery.</a:t>
            </a:r>
            <a:endParaRPr lang="de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530F95-B2AC-40E3-98BC-0CEEC90180D4}"/>
              </a:ext>
            </a:extLst>
          </p:cNvPr>
          <p:cNvSpPr txBox="1"/>
          <p:nvPr/>
        </p:nvSpPr>
        <p:spPr>
          <a:xfrm>
            <a:off x="5632243" y="5503313"/>
            <a:ext cx="16514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Client-side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6541354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8F77-5779-4B75-8F60-756E7496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Server-side LB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224F53-BA53-4BCE-9105-664ABD311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52825" y="1690689"/>
            <a:ext cx="4962525" cy="36957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0BEB-668E-42C6-A746-F37A965D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DB4DB-F28B-4355-BB1F-14940D9C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2D22-93B4-4F4A-AA09-4165A308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34</a:t>
            </a:fld>
            <a:endParaRPr lang="de-DE" alt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A5DDBE-AA30-41FE-9B27-FFDC9FD6D494}"/>
              </a:ext>
            </a:extLst>
          </p:cNvPr>
          <p:cNvSpPr txBox="1"/>
          <p:nvPr/>
        </p:nvSpPr>
        <p:spPr>
          <a:xfrm>
            <a:off x="467544" y="2060848"/>
            <a:ext cx="28803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Each service instance knows only URI of requesting service.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Every service instance has to connect to proxy/gateway service.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ECF31F-4029-4155-AF95-18A8653507D4}"/>
              </a:ext>
            </a:extLst>
          </p:cNvPr>
          <p:cNvSpPr txBox="1"/>
          <p:nvPr/>
        </p:nvSpPr>
        <p:spPr>
          <a:xfrm>
            <a:off x="5508104" y="5609760"/>
            <a:ext cx="1704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Server-side LB diagram.</a:t>
            </a:r>
            <a:endParaRPr lang="de-DE" sz="1100"/>
          </a:p>
        </p:txBody>
      </p:sp>
    </p:spTree>
    <p:extLst>
      <p:ext uri="{BB962C8B-B14F-4D97-AF65-F5344CB8AC3E}">
        <p14:creationId xmlns:p14="http://schemas.microsoft.com/office/powerpoint/2010/main" val="3349900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3F5-4770-49BD-A8F8-10B698B2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26383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To measure response time we used </a:t>
            </a:r>
            <a:r>
              <a:rPr lang="en-US" i="1" dirty="0"/>
              <a:t>distributed tracing </a:t>
            </a:r>
            <a:r>
              <a:rPr lang="en-US" dirty="0"/>
              <a:t>system.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stored trace logs in </a:t>
            </a:r>
            <a:r>
              <a:rPr lang="en-US" i="1" dirty="0"/>
              <a:t>document-oriented</a:t>
            </a:r>
            <a:r>
              <a:rPr lang="en-US" dirty="0"/>
              <a:t> DB.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used Elasticsearch engine to retrieve and analyze logs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B7A4C-0BD7-474C-BD18-7E583760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030B42F9-AA1B-4EDA-833C-D1C4F85693F9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8DE0-20C8-4B7C-8F0E-65853E34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A05926A2-DD0A-4796-8B5F-C531B71E305A}" type="slidenum">
              <a:rPr lang="de-DE" altLang="de-DE" smtClean="0"/>
              <a:pPr>
                <a:defRPr/>
              </a:pPr>
              <a:t>35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C504EA-8BFF-4308-8954-CB6385188866}"/>
              </a:ext>
            </a:extLst>
          </p:cNvPr>
          <p:cNvSpPr txBox="1">
            <a:spLocks/>
          </p:cNvSpPr>
          <p:nvPr/>
        </p:nvSpPr>
        <p:spPr>
          <a:xfrm>
            <a:off x="628650" y="34433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725C10B-26E1-4773-96D1-1BF95C90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8821361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36</a:t>
            </a:fld>
            <a:endParaRPr lang="de-DE" altLang="de-D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3909445" y="5411700"/>
            <a:ext cx="1914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Measuring system diagram.</a:t>
            </a:r>
            <a:endParaRPr lang="de-DE" sz="11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FEC5AB1-2DCE-4534-BDB9-A89C53C49E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313" y="1706740"/>
            <a:ext cx="6301374" cy="3559444"/>
          </a:xfrm>
        </p:spPr>
      </p:pic>
    </p:spTree>
    <p:extLst>
      <p:ext uri="{BB962C8B-B14F-4D97-AF65-F5344CB8AC3E}">
        <p14:creationId xmlns:p14="http://schemas.microsoft.com/office/powerpoint/2010/main" val="18707508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AD69-96CB-4924-846B-56F7C4AF0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Measuring system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D6700-CB0C-4451-A106-DDC7458C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2994B-96AD-4AC3-9460-0AAA0E2B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A3E1A-1CCC-4C4C-8C1B-C7B9226A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37</a:t>
            </a:fld>
            <a:endParaRPr lang="de-DE" altLang="de-D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99BE23-C24F-42B5-ABE6-1D3C81AAB53A}"/>
              </a:ext>
            </a:extLst>
          </p:cNvPr>
          <p:cNvSpPr txBox="1"/>
          <p:nvPr/>
        </p:nvSpPr>
        <p:spPr>
          <a:xfrm>
            <a:off x="5157896" y="5313303"/>
            <a:ext cx="26388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Span child-parent relationship diagram.</a:t>
            </a:r>
            <a:endParaRPr lang="de-DE" sz="11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A22B40-0308-4143-A16A-6E7C0B7DC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4254" y="1690689"/>
            <a:ext cx="5601592" cy="336439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61963B-C4A0-4FCB-A71D-EFCDEE780B60}"/>
              </a:ext>
            </a:extLst>
          </p:cNvPr>
          <p:cNvSpPr txBox="1"/>
          <p:nvPr/>
        </p:nvSpPr>
        <p:spPr>
          <a:xfrm>
            <a:off x="628650" y="2056002"/>
            <a:ext cx="2685604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Each span contains: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Its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Trace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Parent ID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Timestamp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Duration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Endpoint info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Custom Tags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79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0DE9-0F3C-441C-9059-A6C844F4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Results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B829-DBBF-45EF-9F6A-1A84A85E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1692-5627-4935-8B6F-41F6F07B5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FF074-A43C-42D8-96F6-ADD55FF43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38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29925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2A20-11C6-43CB-BDB2-6952051C0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423633"/>
            <a:ext cx="5487541" cy="860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/>
              <a:t>Interconnection comparison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AEA33-3D67-4E86-99E7-CF54207BA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68" y="2060848"/>
            <a:ext cx="2520280" cy="385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sz="1600"/>
              <a:t> RabbitMQ provides the lowest response time of less than 1 millisecond.</a:t>
            </a:r>
            <a:br>
              <a:rPr lang="en-US" sz="1600"/>
            </a:br>
            <a:endParaRPr lang="en-US" sz="1600"/>
          </a:p>
          <a:p>
            <a:pPr algn="l">
              <a:buFont typeface="Wingdings 2" panose="05020102010507070707" pitchFamily="18" charset="2"/>
              <a:buChar char=""/>
            </a:pPr>
            <a:r>
              <a:rPr lang="en-US" sz="1600"/>
              <a:t> Async. HTTP provides the highest response time,  a bit higher 70 milliseconds.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6D99C-8E41-43FA-87A9-569B4FC0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altLang="de-DE">
                <a:solidFill>
                  <a:schemeClr val="accent2"/>
                </a:solidFill>
              </a:rPr>
              <a:t>Seite </a:t>
            </a:r>
            <a:fld id="{2766391E-7A8A-4CBD-8894-59A4A9DE8ACB}" type="slidenum">
              <a:rPr lang="en-US" altLang="de-DE" smtClean="0">
                <a:solidFill>
                  <a:schemeClr val="accent2"/>
                </a:solidFill>
              </a:rPr>
              <a:pPr defTabSz="914400">
                <a:spcAft>
                  <a:spcPts val="600"/>
                </a:spcAft>
                <a:defRPr/>
              </a:pPr>
              <a:t>39</a:t>
            </a:fld>
            <a:endParaRPr lang="en-US" altLang="de-DE">
              <a:solidFill>
                <a:schemeClr val="accent2"/>
              </a:solidFill>
            </a:endParaRP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014C4612-856C-4B7A-879F-E11C2F2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293544-DF66-4C97-9098-3B11274E0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6" y="1652681"/>
            <a:ext cx="5038242" cy="3856229"/>
          </a:xfr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9063AF4-6ACE-44AA-B324-A224B48F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25138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CA1A-0736-4B2A-969B-FC1BFE4B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Internet of Things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3EBF32-AA48-420B-A4F2-EA6FF86ED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763" y="1605955"/>
            <a:ext cx="5248275" cy="40100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99667-135D-4128-90B3-D21BC81E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C180D-E196-40DA-B0B2-9B67A7A2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5918-2718-47CE-9637-B026787B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4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2499C3-FC16-4E96-B9AF-97054A5305A5}"/>
              </a:ext>
            </a:extLst>
          </p:cNvPr>
          <p:cNvSpPr txBox="1"/>
          <p:nvPr/>
        </p:nvSpPr>
        <p:spPr>
          <a:xfrm>
            <a:off x="2650257" y="5724555"/>
            <a:ext cx="17491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IoT architecture diagram.</a:t>
            </a:r>
            <a:endParaRPr lang="de-DE" sz="11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DBD3D-16AD-4A13-A900-FA09D7234480}"/>
              </a:ext>
            </a:extLst>
          </p:cNvPr>
          <p:cNvSpPr txBox="1"/>
          <p:nvPr/>
        </p:nvSpPr>
        <p:spPr>
          <a:xfrm>
            <a:off x="5580112" y="1918647"/>
            <a:ext cx="338437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IoT architecture elements: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de-DE" sz="1600" i="1" u="sng" dirty="0"/>
              <a:t>Gateway</a:t>
            </a:r>
            <a:r>
              <a:rPr lang="de-DE" sz="1600" dirty="0"/>
              <a:t> </a:t>
            </a:r>
            <a:r>
              <a:rPr lang="en-US" sz="1600" dirty="0"/>
              <a:t>collects and transports IoT devices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DPS</a:t>
            </a:r>
            <a:r>
              <a:rPr lang="en-US" sz="1600" dirty="0"/>
              <a:t> is the main data processing part.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1" u="sng" dirty="0"/>
              <a:t>GUI</a:t>
            </a:r>
            <a:r>
              <a:rPr lang="en-US" sz="1600" dirty="0"/>
              <a:t> represents processed data to end users.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480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A9AAF-86D6-4BDB-8A2B-047B9CD4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40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C707DC6F-E182-470A-AA96-94F2B72E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6C7B05F-8DDC-4EDB-AD7D-3B045352879A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6912768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Transaction duration by service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B39B095-FA4E-48FF-AA35-AB2DEEE47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67BAAD-ACBE-463B-A004-F2648DB46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67" y="1373731"/>
            <a:ext cx="5703813" cy="4394447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8585B75-7B0F-484C-9540-FD7C7D935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38" y="1743273"/>
            <a:ext cx="3287360" cy="3856229"/>
          </a:xfrm>
        </p:spPr>
        <p:txBody>
          <a:bodyPr anchor="t"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gRPC interconnection provides lowest transaction duration time of the persistence services.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RabbitMQ provides the lowest transaction duration time of the non-persistence services.</a:t>
            </a:r>
          </a:p>
        </p:txBody>
      </p:sp>
    </p:spTree>
    <p:extLst>
      <p:ext uri="{BB962C8B-B14F-4D97-AF65-F5344CB8AC3E}">
        <p14:creationId xmlns:p14="http://schemas.microsoft.com/office/powerpoint/2010/main" val="23863458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CCD18-6AC8-4107-9491-6C952D3AD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41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A7825B99-3B27-4CEC-BB19-C861BD77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306EBA-B65A-408E-8822-1CD9522A8562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Load balancing strategies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A3D5852-CF4B-4067-A0A3-C4006395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07" y="1735526"/>
            <a:ext cx="2591749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Client-side LB strategy provides about 10% less a system response time, scaling persistency services.</a:t>
            </a:r>
            <a:br>
              <a:rPr lang="en-US" sz="1600"/>
            </a:br>
            <a:endParaRPr lang="en-US" sz="160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/>
              <a:t>Server-side LB strategy improves the system response by almost the same amount but by scaling edge service.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A67264B-37C9-4ED2-A7A8-CD5B68A71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0D5822-D324-4690-A9C1-D54EB31D5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180" y="1525781"/>
            <a:ext cx="5652820" cy="432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875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E0014-E71F-4095-8915-E65048D5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42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F354AF-F55A-4EAB-A870-0247C678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1A3A56-6CCD-4BE8-8C3E-1C086123A4B7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LB Impact on services</a:t>
            </a:r>
          </a:p>
        </p:txBody>
      </p:sp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B59E4C5D-D477-4B46-B04F-70BF5AA45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91999"/>
            <a:ext cx="2664966" cy="3856229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Server-side LB provides slightly faster response time.</a:t>
            </a: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D7D6A24-B157-458A-B512-C959B559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3A0A4F-0BD4-4844-BF86-4D58AC53C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61" y="1283876"/>
            <a:ext cx="5968839" cy="459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1749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305A3-DF49-4BF8-8FD3-6078F297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5" y="6400800"/>
            <a:ext cx="7893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spcAft>
                  <a:spcPts val="600"/>
                </a:spcAft>
                <a:defRPr/>
              </a:pPr>
              <a:t>43</a:t>
            </a:fld>
            <a:endParaRPr lang="de-DE" altLang="de-DE"/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E1AD90CB-608E-4EB5-8763-C4EEE0F4D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4FCDE0B-CB8F-4A15-885B-021B0A99AF3D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DBMS comparison</a:t>
            </a:r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0D17B3A-1790-410F-B1C7-8CAE6697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21" y="1891999"/>
            <a:ext cx="2924359" cy="3856229"/>
          </a:xfrm>
        </p:spPr>
        <p:txBody>
          <a:bodyPr anchor="t">
            <a:normAutofit/>
          </a:bodyPr>
          <a:lstStyle/>
          <a:p>
            <a:r>
              <a:rPr lang="en-US" sz="1800" dirty="0"/>
              <a:t>Key-Value DBMS requires significantly less time to execute database operations.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To process a random DB operation, it needs 8 milliseconds, approximately.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4600291-96A5-44B1-9953-90DDA013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19E5E3-AD83-4CE8-B8AE-935BCD41F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974" y="1620112"/>
            <a:ext cx="5573334" cy="426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769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5884-6CF2-4009-ABD5-040F273F9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Conclusion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D9803-B9E2-45BD-A2BC-37DAC93B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D3DCC4-5E9F-4105-BDA8-3FF7B436911B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4163-B289-4380-8A1C-FFAA1FF1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1F699-F895-406C-8D9F-5F1666E7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F43EC919-3ECF-4664-9EFC-29EBBC0EE2DF}" type="slidenum">
              <a:rPr lang="de-DE" altLang="de-DE" smtClean="0"/>
              <a:pPr>
                <a:defRPr/>
              </a:pPr>
              <a:t>44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64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6B13-2191-4CB7-9F25-2C6415883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740" y="1772816"/>
            <a:ext cx="78867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Connect non-persistence services via RabbitMQ and persistence services via gRPC.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Document-oriented DBMS can ensure the </a:t>
            </a:r>
            <a:br>
              <a:rPr lang="en-US" sz="2000"/>
            </a:br>
            <a:r>
              <a:rPr lang="en-US" sz="2000"/>
              <a:t>lowest transaction duration of persistence services.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Load balancing strategy choice depends on which service has to be scaled. Also, server-side one provides a little faster response time.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0A6D-AA4B-43C5-BB43-9572A904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8FBC-CD1A-4A25-888F-29972684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45</a:t>
            </a:fld>
            <a:endParaRPr lang="de-DE" alt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7BBD52-52AD-43F0-8C94-28B3E02EF4A1}"/>
              </a:ext>
            </a:extLst>
          </p:cNvPr>
          <p:cNvSpPr txBox="1">
            <a:spLocks/>
          </p:cNvSpPr>
          <p:nvPr/>
        </p:nvSpPr>
        <p:spPr>
          <a:xfrm>
            <a:off x="683568" y="423633"/>
            <a:ext cx="7848872" cy="8602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Conclusion</a:t>
            </a: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7CC5660-FC0E-4C37-BFAD-42B59BC7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34189659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4701-2AB4-4C3C-97D0-7623A8F1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4DB6-34EA-47F0-8581-905D1B7B6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To test the microservice system with some additional services satisfying more realistic requirements.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Improve the load generator.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Survey about how caching might affect the system response time.</a:t>
            </a:r>
            <a:br>
              <a:rPr lang="en-US" sz="2000"/>
            </a:br>
            <a:endParaRPr lang="en-US" sz="200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/>
              <a:t>Prove our research for production usage.</a:t>
            </a:r>
            <a:endParaRPr lang="en-US" sz="2000">
              <a:solidFill>
                <a:srgbClr val="FF0000"/>
              </a:solidFill>
            </a:endParaRPr>
          </a:p>
          <a:p>
            <a:endParaRPr lang="de-DE" sz="200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B6BAB-32D0-4A00-959B-3788B79A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pPr>
              <a:defRPr/>
            </a:pPr>
            <a:fld id="{81729331-3956-4DAF-AC44-8BC67C0390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ABBF3-C496-4C26-B5A1-43268ADD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E5226E23-D044-4D0C-889A-42E0B360FA86}" type="slidenum">
              <a:rPr lang="de-DE" altLang="de-DE" smtClean="0"/>
              <a:pPr>
                <a:defRPr/>
              </a:pPr>
              <a:t>46</a:t>
            </a:fld>
            <a:endParaRPr lang="de-DE" altLang="de-D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2F384BF-C9A4-4B63-95CF-CDDD369A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7148340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B5FDC-CCF0-4D2E-8B67-0C09273A0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2903CACB-8A47-4207-897E-A1D444471CF0}" type="slidenum">
              <a:rPr lang="de-DE" altLang="de-DE" smtClean="0"/>
              <a:pPr>
                <a:defRPr/>
              </a:pPr>
              <a:t>47</a:t>
            </a:fld>
            <a:endParaRPr lang="de-DE" alt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10B10F-7A89-4145-9082-FF974843C5BD}"/>
              </a:ext>
            </a:extLst>
          </p:cNvPr>
          <p:cNvSpPr txBox="1"/>
          <p:nvPr/>
        </p:nvSpPr>
        <p:spPr>
          <a:xfrm>
            <a:off x="1108126" y="2659559"/>
            <a:ext cx="72170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rgbClr val="FF0000"/>
                </a:solidFill>
              </a:rPr>
              <a:t>Thank you for your attention</a:t>
            </a:r>
            <a:endParaRPr lang="de-DE" sz="4400">
              <a:solidFill>
                <a:srgbClr val="FF0000"/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A0E899D-7B6F-404D-AACE-014F722F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933801" cy="365125"/>
          </a:xfrm>
        </p:spPr>
        <p:txBody>
          <a:bodyPr/>
          <a:lstStyle/>
          <a:p>
            <a:pPr>
              <a:defRPr/>
            </a:pPr>
            <a:fld id="{D10FF841-F359-43F6-AD42-36850103B7BA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384F9C7-D839-44BA-81F0-48CB7912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</p:spTree>
    <p:extLst>
      <p:ext uri="{BB962C8B-B14F-4D97-AF65-F5344CB8AC3E}">
        <p14:creationId xmlns:p14="http://schemas.microsoft.com/office/powerpoint/2010/main" val="244362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Monolithic architecture</a:t>
            </a:r>
            <a:endParaRPr lang="de-DE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CF712B-1A15-4B40-93FC-A31691740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7324" y="1628800"/>
            <a:ext cx="3219513" cy="372971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5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194053" y="5472014"/>
            <a:ext cx="22060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Monolithic architecture example.</a:t>
            </a:r>
            <a:endParaRPr lang="de-DE" sz="11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9900B8-C2A7-4934-A0C3-27432936357B}"/>
              </a:ext>
            </a:extLst>
          </p:cNvPr>
          <p:cNvSpPr txBox="1"/>
          <p:nvPr/>
        </p:nvSpPr>
        <p:spPr>
          <a:xfrm>
            <a:off x="4264149" y="1575898"/>
            <a:ext cx="4536504" cy="1939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Drawbacks: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Can not be horizontally scaled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Modules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A module bugs affect the whole application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Continuous deployment is almost impossible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A1175-9193-4020-B7CC-2F4CD1CC1674}"/>
              </a:ext>
            </a:extLst>
          </p:cNvPr>
          <p:cNvSpPr txBox="1"/>
          <p:nvPr/>
        </p:nvSpPr>
        <p:spPr>
          <a:xfrm>
            <a:off x="4148386" y="4726175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lightweight and not multifunctional applications.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7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6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2051720" y="5495960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5250363" cy="372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8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5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92CB-CE62-4F40-9C24-C9902474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Microservices architecture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42B6E-E8C7-4400-BEF5-050ADBAB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D872-D5EB-4B5A-A6FD-18EA0A8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20CE8-97EF-4410-A02B-26953C8F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986A44-8779-405F-ABD5-C44E73746CEF}"/>
              </a:ext>
            </a:extLst>
          </p:cNvPr>
          <p:cNvSpPr txBox="1"/>
          <p:nvPr/>
        </p:nvSpPr>
        <p:spPr>
          <a:xfrm>
            <a:off x="1086508" y="3924382"/>
            <a:ext cx="24320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Microservices architecture example.</a:t>
            </a:r>
            <a:endParaRPr lang="de-DE" sz="11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721B97-6CAA-447B-898B-C1D1C3CD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924" y="1690689"/>
            <a:ext cx="3055244" cy="2170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CB2160-465F-434C-827D-0E5F126DCA23}"/>
              </a:ext>
            </a:extLst>
          </p:cNvPr>
          <p:cNvSpPr txBox="1"/>
          <p:nvPr/>
        </p:nvSpPr>
        <p:spPr>
          <a:xfrm>
            <a:off x="4206221" y="1450468"/>
            <a:ext cx="5358381" cy="387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/>
              <a:t>Advantages: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Functional decomposition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can be scaled independently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Services do not share the same memory space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Each service is developed independently</a:t>
            </a:r>
            <a:br>
              <a:rPr lang="en-US" sz="1600"/>
            </a:br>
            <a:endParaRPr lang="en-US" sz="1600"/>
          </a:p>
          <a:p>
            <a:pPr>
              <a:lnSpc>
                <a:spcPct val="150000"/>
              </a:lnSpc>
            </a:pPr>
            <a:r>
              <a:rPr lang="en-US"/>
              <a:t>Drawbacks</a:t>
            </a:r>
            <a:r>
              <a:rPr lang="en-US" sz="1600"/>
              <a:t>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Complex deploying and testing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/>
              <a:t>Difficult interconnection process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383F0-3023-4561-9B36-ADEB26212D18}"/>
              </a:ext>
            </a:extLst>
          </p:cNvPr>
          <p:cNvSpPr txBox="1"/>
          <p:nvPr/>
        </p:nvSpPr>
        <p:spPr>
          <a:xfrm>
            <a:off x="628650" y="5323323"/>
            <a:ext cx="79757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Suitable for high-loaded and multifunctional application such as IoT data processing system</a:t>
            </a:r>
          </a:p>
        </p:txBody>
      </p:sp>
    </p:spTree>
    <p:extLst>
      <p:ext uri="{BB962C8B-B14F-4D97-AF65-F5344CB8AC3E}">
        <p14:creationId xmlns:p14="http://schemas.microsoft.com/office/powerpoint/2010/main" val="380886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E676-04DE-4B05-89D5-F1F9906F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goal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F44A4-0643-40EF-ADD9-C4439A89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goal is to find the best MSA architecture design in an IoT context.</a:t>
            </a:r>
            <a:br>
              <a:rPr lang="en-US" dirty="0"/>
            </a:br>
            <a:endParaRPr lang="en-US" dirty="0"/>
          </a:p>
          <a:p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1DBEA-5ECF-4CF0-A613-C26A63048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6EC19B-13E7-48C8-B7B5-E9E0955442D1}" type="datetime1">
              <a:rPr lang="de-DE" altLang="de-DE" smtClean="0"/>
              <a:pPr>
                <a:defRPr/>
              </a:pPr>
              <a:t>09.12.2019</a:t>
            </a:fld>
            <a:endParaRPr lang="de-DE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7705D-9CD2-4030-A059-5599C869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www.tu-ilmenau.de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EAB57-5AC1-4AE2-882D-E77ED8EE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de-DE" altLang="de-DE"/>
              <a:t>Seite </a:t>
            </a:r>
            <a:fld id="{D525FAA4-E78D-49D1-8901-2ECD88CEFED9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332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5E013A57FDEDF41BA48B0F1E90D9F5F" ma:contentTypeVersion="2" ma:contentTypeDescription="Ein neues Dokument erstellen." ma:contentTypeScope="" ma:versionID="6aa6d631d7bf37de795f166b19c024f9">
  <xsd:schema xmlns:xsd="http://www.w3.org/2001/XMLSchema" xmlns:xs="http://www.w3.org/2001/XMLSchema" xmlns:p="http://schemas.microsoft.com/office/2006/metadata/properties" xmlns:ns3="738ed3ae-fa29-4bea-9ea0-0becd976c59f" targetNamespace="http://schemas.microsoft.com/office/2006/metadata/properties" ma:root="true" ma:fieldsID="a051a20ee8d9cf443cd562f39ded1d70" ns3:_="">
    <xsd:import namespace="738ed3ae-fa29-4bea-9ea0-0becd976c5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8ed3ae-fa29-4bea-9ea0-0becd976c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DE07A5D-29F4-4B96-99F4-589A7287D98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738ed3ae-fa29-4bea-9ea0-0becd976c59f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F6EA7D1-2B01-4238-9932-A6A85F1DE0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8ed3ae-fa29-4bea-9ea0-0becd976c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4D97B6E-74FE-4BBF-887D-31D5B7330A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1340</Words>
  <Application>Microsoft Office PowerPoint</Application>
  <PresentationFormat>On-screen Show (4:3)</PresentationFormat>
  <Paragraphs>350</Paragraphs>
  <Slides>47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Wingdings</vt:lpstr>
      <vt:lpstr>Wingdings 2</vt:lpstr>
      <vt:lpstr>Office Theme</vt:lpstr>
      <vt:lpstr>Evaluation of Microservice Architecture Designs in an IoT-Context</vt:lpstr>
      <vt:lpstr>Content</vt:lpstr>
      <vt:lpstr>Introduction</vt:lpstr>
      <vt:lpstr>The Internet of Things</vt:lpstr>
      <vt:lpstr>Monolithic architecture</vt:lpstr>
      <vt:lpstr>Microservices architecture</vt:lpstr>
      <vt:lpstr>Microservices architecture</vt:lpstr>
      <vt:lpstr>Microservices architecture</vt:lpstr>
      <vt:lpstr>The main goal</vt:lpstr>
      <vt:lpstr>The main goal</vt:lpstr>
      <vt:lpstr>What we have done</vt:lpstr>
      <vt:lpstr>Requirements</vt:lpstr>
      <vt:lpstr>Functional requirements</vt:lpstr>
      <vt:lpstr>Non-functional Requirements</vt:lpstr>
      <vt:lpstr>Non-functional Requirements</vt:lpstr>
      <vt:lpstr>State of the art</vt:lpstr>
      <vt:lpstr>PowerPoint Presentation</vt:lpstr>
      <vt:lpstr>Basic articles</vt:lpstr>
      <vt:lpstr>Basic articles</vt:lpstr>
      <vt:lpstr>Basic articles</vt:lpstr>
      <vt:lpstr>Not answered questions</vt:lpstr>
      <vt:lpstr>The system overview</vt:lpstr>
      <vt:lpstr>The system developing</vt:lpstr>
      <vt:lpstr>The system developing</vt:lpstr>
      <vt:lpstr>The system developing</vt:lpstr>
      <vt:lpstr>Load generation</vt:lpstr>
      <vt:lpstr>Load generation</vt:lpstr>
      <vt:lpstr>Silmulated IoT device</vt:lpstr>
      <vt:lpstr>Registration data model</vt:lpstr>
      <vt:lpstr>Registration persistence service</vt:lpstr>
      <vt:lpstr>Alive devices model</vt:lpstr>
      <vt:lpstr>Alive devices service</vt:lpstr>
      <vt:lpstr>Client-side LB</vt:lpstr>
      <vt:lpstr>Server-side LB</vt:lpstr>
      <vt:lpstr>PowerPoint Presentation</vt:lpstr>
      <vt:lpstr>Measuring system</vt:lpstr>
      <vt:lpstr>Measuring system</vt:lpstr>
      <vt:lpstr>Results</vt:lpstr>
      <vt:lpstr>Interconnection comparison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Future work</vt:lpstr>
      <vt:lpstr>PowerPoint Presentation</vt:lpstr>
    </vt:vector>
  </TitlesOfParts>
  <Company>Torsten Weilepp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Torsten Weilepp</dc:creator>
  <cp:lastModifiedBy>Sviatoslav Abramov</cp:lastModifiedBy>
  <cp:revision>108</cp:revision>
  <dcterms:created xsi:type="dcterms:W3CDTF">2008-09-25T09:57:29Z</dcterms:created>
  <dcterms:modified xsi:type="dcterms:W3CDTF">2019-12-09T13:29:43Z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0x01010075E013A57FDEDF41BA48B0F1E90D9F5F</vt:lpwstr>
  </property>
</Properties>
</file>